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8" r:id="rId1"/>
  </p:sldMasterIdLst>
  <p:sldIdLst>
    <p:sldId id="256" r:id="rId2"/>
    <p:sldId id="261" r:id="rId3"/>
    <p:sldId id="262" r:id="rId4"/>
    <p:sldId id="263" r:id="rId5"/>
    <p:sldId id="265" r:id="rId6"/>
    <p:sldId id="259" r:id="rId7"/>
    <p:sldId id="264" r:id="rId8"/>
    <p:sldId id="266" r:id="rId9"/>
    <p:sldId id="268" r:id="rId10"/>
    <p:sldId id="274" r:id="rId11"/>
    <p:sldId id="269" r:id="rId12"/>
    <p:sldId id="267" r:id="rId13"/>
    <p:sldId id="270" r:id="rId14"/>
    <p:sldId id="272" r:id="rId15"/>
    <p:sldId id="275" r:id="rId16"/>
    <p:sldId id="258" r:id="rId17"/>
    <p:sldId id="271" r:id="rId18"/>
    <p:sldId id="277" r:id="rId19"/>
    <p:sldId id="276" r:id="rId20"/>
    <p:sldId id="273"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хьасай" initials="х" lastIdx="1" clrIdx="0">
    <p:extLst>
      <p:ext uri="{19B8F6BF-5375-455C-9EA6-DF929625EA0E}">
        <p15:presenceInfo xmlns:p15="http://schemas.microsoft.com/office/powerpoint/2012/main" userId="хьаса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6" autoAdjust="0"/>
    <p:restoredTop sz="94660"/>
  </p:normalViewPr>
  <p:slideViewPr>
    <p:cSldViewPr snapToGrid="0">
      <p:cViewPr varScale="1">
        <p:scale>
          <a:sx n="73" d="100"/>
          <a:sy n="73" d="100"/>
        </p:scale>
        <p:origin x="5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23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4C514E39-BB26-4B9C-B0A0-399FA46580A4}" type="datetimeFigureOut">
              <a:rPr lang="ru-RU" smtClean="0"/>
              <a:t>28.05.2024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407271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29784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8777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420757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1723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259338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130937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6815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133546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514E39-BB26-4B9C-B0A0-399FA46580A4}" type="datetimeFigureOut">
              <a:rPr lang="ru-RU" smtClean="0"/>
              <a:t>28.05.2024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140420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C514E39-BB26-4B9C-B0A0-399FA46580A4}" type="datetimeFigureOut">
              <a:rPr lang="ru-RU" smtClean="0"/>
              <a:t>28.05.2024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2614466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C514E39-BB26-4B9C-B0A0-399FA46580A4}" type="datetimeFigureOut">
              <a:rPr lang="ru-RU" smtClean="0"/>
              <a:t>28.05.2024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266321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C514E39-BB26-4B9C-B0A0-399FA46580A4}" type="datetimeFigureOut">
              <a:rPr lang="ru-RU" smtClean="0"/>
              <a:t>28.05.2024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361668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14E39-BB26-4B9C-B0A0-399FA46580A4}" type="datetimeFigureOut">
              <a:rPr lang="ru-RU" smtClean="0"/>
              <a:t>28.05.2024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80351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C514E39-BB26-4B9C-B0A0-399FA46580A4}" type="datetimeFigureOut">
              <a:rPr lang="ru-RU" smtClean="0"/>
              <a:t>28.05.2024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366965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C514E39-BB26-4B9C-B0A0-399FA46580A4}" type="datetimeFigureOut">
              <a:rPr lang="ru-RU" smtClean="0"/>
              <a:t>28.05.2024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4FB8E3-D638-4E14-9BB7-2F2B78D9B343}" type="slidenum">
              <a:rPr lang="ru-RU" smtClean="0"/>
              <a:t>‹#›</a:t>
            </a:fld>
            <a:endParaRPr lang="ru-RU"/>
          </a:p>
        </p:txBody>
      </p:sp>
    </p:spTree>
    <p:extLst>
      <p:ext uri="{BB962C8B-B14F-4D97-AF65-F5344CB8AC3E}">
        <p14:creationId xmlns:p14="http://schemas.microsoft.com/office/powerpoint/2010/main" val="143283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C514E39-BB26-4B9C-B0A0-399FA46580A4}" type="datetimeFigureOut">
              <a:rPr lang="ru-RU" smtClean="0"/>
              <a:t>28.05.2024</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44FB8E3-D638-4E14-9BB7-2F2B78D9B343}" type="slidenum">
              <a:rPr lang="ru-RU" smtClean="0"/>
              <a:t>‹#›</a:t>
            </a:fld>
            <a:endParaRPr lang="ru-RU"/>
          </a:p>
        </p:txBody>
      </p:sp>
    </p:spTree>
    <p:extLst>
      <p:ext uri="{BB962C8B-B14F-4D97-AF65-F5344CB8AC3E}">
        <p14:creationId xmlns:p14="http://schemas.microsoft.com/office/powerpoint/2010/main" val="1031364037"/>
      </p:ext>
    </p:extLst>
  </p:cSld>
  <p:clrMap bg1="dk1" tx1="lt1" bg2="dk2"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 id="21474843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549" y="0"/>
            <a:ext cx="12130451" cy="911619"/>
          </a:xfrm>
        </p:spPr>
        <p:txBody>
          <a:bodyPr>
            <a:normAutofit/>
          </a:bodyPr>
          <a:lstStyle/>
          <a:p>
            <a:pPr algn="ctr"/>
            <a:r>
              <a:rPr lang="ru-RU" sz="2400" dirty="0" smtClean="0">
                <a:latin typeface="Times New Roman" panose="02020603050405020304" pitchFamily="18" charset="0"/>
                <a:cs typeface="Times New Roman" panose="02020603050405020304" pitchFamily="18" charset="0"/>
              </a:rPr>
              <a:t>Муниципальное бюджетное общеобразовательное учреждение </a:t>
            </a:r>
            <a:r>
              <a:rPr lang="ru-RU" sz="2400" dirty="0" err="1" smtClean="0">
                <a:latin typeface="Times New Roman" panose="02020603050405020304" pitchFamily="18" charset="0"/>
                <a:cs typeface="Times New Roman" panose="02020603050405020304" pitchFamily="18" charset="0"/>
              </a:rPr>
              <a:t>Новосолкушинская</a:t>
            </a:r>
            <a:r>
              <a:rPr lang="ru-RU" sz="2400" dirty="0" smtClean="0">
                <a:latin typeface="Times New Roman" panose="02020603050405020304" pitchFamily="18" charset="0"/>
                <a:cs typeface="Times New Roman" panose="02020603050405020304" pitchFamily="18" charset="0"/>
              </a:rPr>
              <a:t> средняя общеобразовательная Школа</a:t>
            </a:r>
            <a:endParaRPr lang="ru-RU" sz="2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1549" y="1943098"/>
            <a:ext cx="7038498" cy="4914902"/>
          </a:xfrm>
        </p:spPr>
        <p:txBody>
          <a:bodyPr>
            <a:normAutofit/>
          </a:bodyPr>
          <a:lstStyle/>
          <a:p>
            <a:r>
              <a:rPr lang="ru-RU" sz="5000" dirty="0" smtClean="0">
                <a:solidFill>
                  <a:schemeClr val="tx1"/>
                </a:solidFill>
                <a:latin typeface="Times New Roman" panose="02020603050405020304" pitchFamily="18" charset="0"/>
                <a:cs typeface="Times New Roman" panose="02020603050405020304" pitchFamily="18" charset="0"/>
              </a:rPr>
              <a:t>«</a:t>
            </a:r>
            <a:r>
              <a:rPr lang="ru-RU" sz="5000" dirty="0">
                <a:solidFill>
                  <a:schemeClr val="tx1"/>
                </a:solidFill>
                <a:latin typeface="Times New Roman" panose="02020603050405020304" pitchFamily="18" charset="0"/>
                <a:cs typeface="Times New Roman" panose="02020603050405020304" pitchFamily="18" charset="0"/>
              </a:rPr>
              <a:t>Сделаем школу лучше»</a:t>
            </a:r>
            <a:endParaRPr lang="ru-RU" sz="5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sz="50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Автор: Профильный психолого-педагогический класс </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МБОУ </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Новосолкушинская</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СОШ</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Куратор: Курбанова </a:t>
            </a:r>
            <a:r>
              <a:rPr lang="ru-RU"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Зарема</a:t>
            </a:r>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Хасановна</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219" y="2958353"/>
            <a:ext cx="5629628" cy="3687192"/>
          </a:xfrm>
          <a:prstGeom prst="rect">
            <a:avLst/>
          </a:prstGeom>
          <a:ln>
            <a:noFill/>
          </a:ln>
          <a:effectLst>
            <a:softEdge rad="112500"/>
          </a:effectLst>
        </p:spPr>
      </p:pic>
    </p:spTree>
    <p:extLst>
      <p:ext uri="{BB962C8B-B14F-4D97-AF65-F5344CB8AC3E}">
        <p14:creationId xmlns:p14="http://schemas.microsoft.com/office/powerpoint/2010/main" val="410450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6652" y="-110794"/>
            <a:ext cx="9466806" cy="1507067"/>
          </a:xfrm>
        </p:spPr>
        <p:txBody>
          <a:bodyPr>
            <a:normAutofit/>
          </a:bodyPr>
          <a:lstStyle/>
          <a:p>
            <a:pPr algn="ctr"/>
            <a:r>
              <a:rPr lang="ru-RU" sz="3800" b="1" dirty="0">
                <a:latin typeface="Times New Roman" panose="02020603050405020304" pitchFamily="18" charset="0"/>
                <a:cs typeface="Times New Roman" panose="02020603050405020304" pitchFamily="18" charset="0"/>
              </a:rPr>
              <a:t>Реализация Проекта</a:t>
            </a:r>
            <a:endParaRPr lang="ru-RU" sz="3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871" y="888277"/>
            <a:ext cx="4129937" cy="2787708"/>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0298" y="3471455"/>
            <a:ext cx="4149634" cy="3112225"/>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179" y="2155375"/>
            <a:ext cx="4011187" cy="3409401"/>
          </a:xfrm>
          <a:prstGeom prst="rect">
            <a:avLst/>
          </a:prstGeom>
          <a:ln>
            <a:noFill/>
          </a:ln>
          <a:effectLst>
            <a:softEdge rad="112500"/>
          </a:effectLst>
        </p:spPr>
      </p:pic>
    </p:spTree>
    <p:extLst>
      <p:ext uri="{BB962C8B-B14F-4D97-AF65-F5344CB8AC3E}">
        <p14:creationId xmlns:p14="http://schemas.microsoft.com/office/powerpoint/2010/main" val="1770477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3412" y="-203201"/>
            <a:ext cx="8001000" cy="1066801"/>
          </a:xfrm>
        </p:spPr>
        <p:txBody>
          <a:bodyPr>
            <a:normAutofit/>
          </a:bodyPr>
          <a:lstStyle/>
          <a:p>
            <a:pPr algn="ctr"/>
            <a:r>
              <a:rPr lang="ru-RU" sz="3800" b="1" dirty="0">
                <a:latin typeface="Times New Roman" panose="02020603050405020304" pitchFamily="18" charset="0"/>
                <a:cs typeface="Times New Roman" panose="02020603050405020304" pitchFamily="18" charset="0"/>
              </a:rPr>
              <a:t>Реализация Проекта</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4" y="863600"/>
            <a:ext cx="3798888" cy="284916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728" y="1225550"/>
            <a:ext cx="3453208" cy="4787900"/>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9841" y="863600"/>
            <a:ext cx="3674533" cy="275590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8951" y="3852467"/>
            <a:ext cx="3516311" cy="2637233"/>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901" y="3852467"/>
            <a:ext cx="3674533" cy="2755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7819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4212" y="301336"/>
            <a:ext cx="10628222" cy="1932709"/>
          </a:xfrm>
        </p:spPr>
        <p:txBody>
          <a:bodyPr>
            <a:normAutofit/>
          </a:bodyPr>
          <a:lstStyle/>
          <a:p>
            <a:r>
              <a:rPr lang="ru-RU" b="1" dirty="0">
                <a:latin typeface="Times New Roman" panose="02020603050405020304" pitchFamily="18" charset="0"/>
                <a:cs typeface="Times New Roman" panose="02020603050405020304" pitchFamily="18" charset="0"/>
              </a:rPr>
              <a:t>Ландшафтное проектирование – </a:t>
            </a:r>
            <a:r>
              <a:rPr lang="ru-RU" b="1" dirty="0">
                <a:solidFill>
                  <a:schemeClr val="tx1"/>
                </a:solidFill>
                <a:latin typeface="Times New Roman" panose="02020603050405020304" pitchFamily="18" charset="0"/>
                <a:cs typeface="Times New Roman" panose="02020603050405020304" pitchFamily="18" charset="0"/>
              </a:rPr>
              <a:t>это научное направление, образованное в результате взаимодействия и творческого синтеза элементов географии, истории, искусствоведения, философии, градостроительства, архитектуры и др.</a:t>
            </a:r>
          </a:p>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7030" y="2234045"/>
            <a:ext cx="5223164" cy="3917373"/>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95" y="2269548"/>
            <a:ext cx="5175827" cy="3881870"/>
          </a:xfrm>
          <a:prstGeom prst="rect">
            <a:avLst/>
          </a:prstGeom>
          <a:ln>
            <a:noFill/>
          </a:ln>
          <a:effectLst>
            <a:softEdge rad="112500"/>
          </a:effectLst>
        </p:spPr>
      </p:pic>
    </p:spTree>
    <p:extLst>
      <p:ext uri="{BB962C8B-B14F-4D97-AF65-F5344CB8AC3E}">
        <p14:creationId xmlns:p14="http://schemas.microsoft.com/office/powerpoint/2010/main" val="17377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557" y="-8709"/>
            <a:ext cx="12313557" cy="1887099"/>
          </a:xfrm>
        </p:spPr>
        <p:txBody>
          <a:bodyPr>
            <a:noAutofit/>
          </a:bodyPr>
          <a:lstStyle/>
          <a:p>
            <a:pPr algn="ctr"/>
            <a:r>
              <a:rPr lang="ru-RU" sz="3500" b="1" dirty="0">
                <a:latin typeface="Times New Roman" panose="02020603050405020304" pitchFamily="18" charset="0"/>
                <a:cs typeface="Times New Roman" panose="02020603050405020304" pitchFamily="18" charset="0"/>
              </a:rPr>
              <a:t>Требования, предъявляемые к ландшафтному дизайну школьного </a:t>
            </a:r>
            <a:r>
              <a:rPr lang="ru-RU" sz="3500" b="1" dirty="0" smtClean="0">
                <a:latin typeface="Times New Roman" panose="02020603050405020304" pitchFamily="18" charset="0"/>
                <a:cs typeface="Times New Roman" panose="02020603050405020304" pitchFamily="18" charset="0"/>
              </a:rPr>
              <a:t>двора</a:t>
            </a:r>
            <a:r>
              <a:rPr lang="ru-RU" sz="3500" b="1" dirty="0">
                <a:latin typeface="Times New Roman" panose="02020603050405020304" pitchFamily="18" charset="0"/>
                <a:cs typeface="Times New Roman" panose="02020603050405020304" pitchFamily="18" charset="0"/>
              </a:rPr>
              <a:t/>
            </a:r>
            <a:br>
              <a:rPr lang="ru-RU" sz="3500" b="1" dirty="0">
                <a:latin typeface="Times New Roman" panose="02020603050405020304" pitchFamily="18" charset="0"/>
                <a:cs typeface="Times New Roman" panose="02020603050405020304" pitchFamily="18" charset="0"/>
              </a:rPr>
            </a:br>
            <a:endParaRPr lang="ru-RU" sz="35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30212" y="1189567"/>
            <a:ext cx="5526451" cy="5511679"/>
          </a:xfrm>
        </p:spPr>
        <p:txBody>
          <a:bodyPr>
            <a:normAutofit/>
          </a:bodyPr>
          <a:lstStyle/>
          <a:p>
            <a:pPr lvl="0"/>
            <a:r>
              <a:rPr lang="ru-RU" dirty="0">
                <a:latin typeface="Times New Roman" panose="02020603050405020304" pitchFamily="18" charset="0"/>
                <a:cs typeface="Times New Roman" panose="02020603050405020304" pitchFamily="18" charset="0"/>
              </a:rPr>
              <a:t>Растения не должны быть ядовитыми, колючими, с сильным запахом (чтобы не вызывать аллергию), не должны иметь ни каких плодов и ягод, чтобы дети не ели их зелёными.</a:t>
            </a:r>
          </a:p>
          <a:p>
            <a:pPr lvl="0"/>
            <a:r>
              <a:rPr lang="ru-RU" dirty="0">
                <a:latin typeface="Times New Roman" panose="02020603050405020304" pitchFamily="18" charset="0"/>
                <a:cs typeface="Times New Roman" panose="02020603050405020304" pitchFamily="18" charset="0"/>
              </a:rPr>
              <a:t>Не должно быть много деревьев и кустарников, чтобы не затенять территорию.</a:t>
            </a:r>
          </a:p>
          <a:p>
            <a:pPr lvl="0"/>
            <a:r>
              <a:rPr lang="ru-RU" dirty="0">
                <a:latin typeface="Times New Roman" panose="02020603050405020304" pitchFamily="18" charset="0"/>
                <a:cs typeface="Times New Roman" panose="02020603050405020304" pitchFamily="18" charset="0"/>
              </a:rPr>
              <a:t>Высаживая цветы на клумбы, следует помнить, что цвет по-разному действует на учащихся: зелёный, жёлтый, синий – успокаивает. Цветы лучше использовать яркие, жизнерадостные, привлекательные. Желательно преобладание низкорослых сортов цветов.</a:t>
            </a:r>
          </a:p>
          <a:p>
            <a:endParaRPr lang="ru-RU"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6663" y="1189567"/>
            <a:ext cx="6030323" cy="4666100"/>
          </a:xfrm>
          <a:prstGeom prst="rect">
            <a:avLst/>
          </a:prstGeom>
          <a:ln>
            <a:noFill/>
          </a:ln>
          <a:effectLst>
            <a:softEdge rad="112500"/>
          </a:effectLst>
        </p:spPr>
      </p:pic>
    </p:spTree>
    <p:extLst>
      <p:ext uri="{BB962C8B-B14F-4D97-AF65-F5344CB8AC3E}">
        <p14:creationId xmlns:p14="http://schemas.microsoft.com/office/powerpoint/2010/main" val="1399437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541" y="1039190"/>
            <a:ext cx="8534401" cy="1125331"/>
          </a:xfrm>
        </p:spPr>
        <p:txBody>
          <a:bodyPr>
            <a:noAutofit/>
          </a:bodyPr>
          <a:lstStyle/>
          <a:p>
            <a:pPr algn="ctr"/>
            <a:r>
              <a:rPr lang="ru-RU" sz="3500" b="1" dirty="0">
                <a:latin typeface="Times New Roman" panose="02020603050405020304" pitchFamily="18" charset="0"/>
                <a:cs typeface="Times New Roman" panose="02020603050405020304" pitchFamily="18" charset="0"/>
              </a:rPr>
              <a:t>В процессе выполнения проекта </a:t>
            </a:r>
            <a:r>
              <a:rPr lang="ru-RU" sz="3500" b="1" dirty="0" smtClean="0">
                <a:latin typeface="Times New Roman" panose="02020603050405020304" pitchFamily="18" charset="0"/>
                <a:cs typeface="Times New Roman" panose="02020603050405020304" pitchFamily="18" charset="0"/>
              </a:rPr>
              <a:t>были  </a:t>
            </a:r>
            <a:r>
              <a:rPr lang="ru-RU" sz="3500" b="1" dirty="0">
                <a:latin typeface="Times New Roman" panose="02020603050405020304" pitchFamily="18" charset="0"/>
                <a:cs typeface="Times New Roman" panose="02020603050405020304" pitchFamily="18" charset="0"/>
              </a:rPr>
              <a:t>достигнуты следующие результаты:</a:t>
            </a:r>
            <a:br>
              <a:rPr lang="ru-RU" sz="3500" b="1" dirty="0">
                <a:latin typeface="Times New Roman" panose="02020603050405020304" pitchFamily="18" charset="0"/>
                <a:cs typeface="Times New Roman" panose="02020603050405020304" pitchFamily="18" charset="0"/>
              </a:rPr>
            </a:br>
            <a:endParaRPr lang="ru-RU" sz="3500" b="1"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261258" y="1634512"/>
            <a:ext cx="6191793" cy="5479869"/>
          </a:xfrm>
        </p:spPr>
        <p:txBody>
          <a:bodyPr>
            <a:normAutofit/>
          </a:bodyPr>
          <a:lstStyle/>
          <a:p>
            <a:pPr algn="just"/>
            <a:endParaRPr lang="ru-RU" dirty="0" smtClean="0"/>
          </a:p>
          <a:p>
            <a:pPr algn="just"/>
            <a:endParaRPr lang="ru-RU" dirty="0"/>
          </a:p>
          <a:p>
            <a:pPr marL="342900" lvl="0" indent="-342900" algn="just">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Формирование экологических знаний учащихся</a:t>
            </a:r>
          </a:p>
          <a:p>
            <a:pPr marL="342900" lvl="0" indent="-342900" algn="just">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Озеленение и благоустройство школьного двора</a:t>
            </a:r>
          </a:p>
          <a:p>
            <a:pPr marL="342900" lvl="0" indent="-342900" algn="just">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Реализация творческих </a:t>
            </a:r>
            <a:r>
              <a:rPr lang="ru-RU" sz="2200" dirty="0" smtClean="0">
                <a:latin typeface="Times New Roman" panose="02020603050405020304" pitchFamily="18" charset="0"/>
                <a:cs typeface="Times New Roman" panose="02020603050405020304" pitchFamily="18" charset="0"/>
              </a:rPr>
              <a:t>находок;</a:t>
            </a:r>
            <a:endParaRPr lang="ru-RU" sz="2200" dirty="0">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Проявление фантазии, инициативы и трудолюбия у учащихся, учителей и родителей.</a:t>
            </a:r>
          </a:p>
          <a:p>
            <a:pPr marL="342900" lvl="0" indent="-342900" algn="just">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Создание интересных композиционных ансамблей.</a:t>
            </a:r>
          </a:p>
          <a:p>
            <a:pPr algn="just"/>
            <a:endParaRPr lang="ru-RU" sz="22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057" y="2164521"/>
            <a:ext cx="5529943" cy="4538491"/>
          </a:xfrm>
          <a:prstGeom prst="rect">
            <a:avLst/>
          </a:prstGeom>
          <a:ln>
            <a:noFill/>
          </a:ln>
          <a:effectLst>
            <a:softEdge rad="112500"/>
          </a:effectLst>
        </p:spPr>
      </p:pic>
    </p:spTree>
    <p:extLst>
      <p:ext uri="{BB962C8B-B14F-4D97-AF65-F5344CB8AC3E}">
        <p14:creationId xmlns:p14="http://schemas.microsoft.com/office/powerpoint/2010/main" val="4031945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1856" y="-540657"/>
            <a:ext cx="8534401" cy="1494246"/>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Возникшие риски</a:t>
            </a:r>
            <a:endParaRPr lang="ru-RU" sz="3800" b="1"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209007" y="1888672"/>
            <a:ext cx="5199016" cy="5389518"/>
          </a:xfrm>
        </p:spPr>
        <p:txBody>
          <a:bodyPr>
            <a:normAutofit/>
          </a:bodyPr>
          <a:lstStyle/>
          <a:p>
            <a:pPr marL="685800" indent="-685800">
              <a:buFont typeface="Wingdings" panose="05000000000000000000" pitchFamily="2" charset="2"/>
              <a:buChar char="q"/>
            </a:pPr>
            <a:r>
              <a:rPr lang="ru-RU" sz="2200" dirty="0" smtClean="0">
                <a:latin typeface="Times New Roman" panose="02020603050405020304" pitchFamily="18" charset="0"/>
                <a:cs typeface="Times New Roman" panose="02020603050405020304" pitchFamily="18" charset="0"/>
              </a:rPr>
              <a:t>постоянно </a:t>
            </a:r>
            <a:r>
              <a:rPr lang="ru-RU" sz="2200" dirty="0">
                <a:latin typeface="Times New Roman" panose="02020603050405020304" pitchFamily="18" charset="0"/>
                <a:cs typeface="Times New Roman" panose="02020603050405020304" pitchFamily="18" charset="0"/>
              </a:rPr>
              <a:t>меняющиеся цены на строительные </a:t>
            </a:r>
            <a:r>
              <a:rPr lang="ru-RU" sz="2200" dirty="0" smtClean="0">
                <a:latin typeface="Times New Roman" panose="02020603050405020304" pitchFamily="18" charset="0"/>
                <a:cs typeface="Times New Roman" panose="02020603050405020304" pitchFamily="18" charset="0"/>
              </a:rPr>
              <a:t>материалы</a:t>
            </a:r>
            <a:r>
              <a:rPr lang="ru-RU" sz="2200" dirty="0">
                <a:latin typeface="Times New Roman" panose="02020603050405020304" pitchFamily="18" charset="0"/>
                <a:cs typeface="Times New Roman" panose="02020603050405020304" pitchFamily="18" charset="0"/>
              </a:rPr>
              <a:t>;</a:t>
            </a:r>
            <a:endParaRPr lang="ru-RU" sz="2200" dirty="0" smtClean="0">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q"/>
            </a:pPr>
            <a:r>
              <a:rPr lang="ru-RU" sz="2200" dirty="0">
                <a:latin typeface="Times New Roman" panose="02020603050405020304" pitchFamily="18" charset="0"/>
                <a:cs typeface="Times New Roman" panose="02020603050405020304" pitchFamily="18" charset="0"/>
              </a:rPr>
              <a:t>н</a:t>
            </a:r>
            <a:r>
              <a:rPr lang="ru-RU" sz="2200" dirty="0" smtClean="0">
                <a:latin typeface="Times New Roman" panose="02020603050405020304" pitchFamily="18" charset="0"/>
                <a:cs typeface="Times New Roman" panose="02020603050405020304" pitchFamily="18" charset="0"/>
              </a:rPr>
              <a:t>едостаточное финансирование;</a:t>
            </a:r>
          </a:p>
          <a:p>
            <a:pPr marL="685800" indent="-685800">
              <a:buFont typeface="Wingdings" panose="05000000000000000000" pitchFamily="2" charset="2"/>
              <a:buChar char="q"/>
            </a:pPr>
            <a:r>
              <a:rPr lang="ru-RU" sz="2200" dirty="0" smtClean="0">
                <a:latin typeface="Times New Roman" panose="02020603050405020304" pitchFamily="18" charset="0"/>
                <a:cs typeface="Times New Roman" panose="02020603050405020304" pitchFamily="18" charset="0"/>
              </a:rPr>
              <a:t>погодные условия.</a:t>
            </a:r>
            <a:endParaRPr lang="ru-RU" sz="22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056" y="1873977"/>
            <a:ext cx="6309360" cy="4176850"/>
          </a:xfrm>
          <a:prstGeom prst="rect">
            <a:avLst/>
          </a:prstGeom>
          <a:ln>
            <a:noFill/>
          </a:ln>
          <a:effectLst>
            <a:softEdge rad="112500"/>
          </a:effectLst>
        </p:spPr>
      </p:pic>
    </p:spTree>
    <p:extLst>
      <p:ext uri="{BB962C8B-B14F-4D97-AF65-F5344CB8AC3E}">
        <p14:creationId xmlns:p14="http://schemas.microsoft.com/office/powerpoint/2010/main" val="1610455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990011" y="240574"/>
            <a:ext cx="7027817" cy="5572398"/>
          </a:xfrm>
        </p:spPr>
        <p:txBody>
          <a:bodyPr>
            <a:normAutofit/>
          </a:bodyPr>
          <a:lstStyle/>
          <a:p>
            <a:r>
              <a:rPr lang="ru-RU" sz="2000" dirty="0">
                <a:solidFill>
                  <a:schemeClr val="tx1"/>
                </a:solidFill>
                <a:latin typeface="Times New Roman" panose="02020603050405020304" pitchFamily="18" charset="0"/>
                <a:cs typeface="Times New Roman" panose="02020603050405020304" pitchFamily="18" charset="0"/>
              </a:rPr>
              <a:t>В ходе исследования нам удалось познакомиться с удивительным миром ландшафтного проектирования,  лучше представить и понять сложность и многогранность связей между человеком и природой. </a:t>
            </a:r>
          </a:p>
          <a:p>
            <a:r>
              <a:rPr lang="ru-RU" sz="2000" dirty="0">
                <a:solidFill>
                  <a:schemeClr val="tx1"/>
                </a:solidFill>
                <a:latin typeface="Times New Roman" panose="02020603050405020304" pitchFamily="18" charset="0"/>
                <a:cs typeface="Times New Roman" panose="02020603050405020304" pitchFamily="18" charset="0"/>
              </a:rPr>
              <a:t>Мероприятия, проводимые в ходе реализации проекта, позволили нам ощутить свою значимость, взрослость, свою способность делать важные, полезные дела, реально видеть результаты своей деятельности, приносить радость окружающим, создавать прекрасное.  Данный проект является важным звеном экологического воспитания школьников. Экологическое направление является одним из приоритетных направлений в развитии школы, через реализацию которого формируются нравственные нормы поведения, направленные на то, чтобы приблизить детей к пониманию красоты окружающего мира, пробудить у них стремление к прекрасному, научить искусству мышления, любви к природе, быть добрыми и полезными.</a:t>
            </a:r>
          </a:p>
          <a:p>
            <a:endParaRPr lang="ru-RU"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05" y="49926"/>
            <a:ext cx="3601552" cy="2753093"/>
          </a:xfrm>
          <a:prstGeom prst="rect">
            <a:avLst/>
          </a:prstGeom>
          <a:ln>
            <a:noFill/>
          </a:ln>
          <a:effectLst>
            <a:softEdge rad="112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02" y="2803019"/>
            <a:ext cx="3691255" cy="3597780"/>
          </a:xfrm>
          <a:prstGeom prst="rect">
            <a:avLst/>
          </a:prstGeom>
          <a:ln>
            <a:noFill/>
          </a:ln>
          <a:effectLst>
            <a:softEdge rad="112500"/>
          </a:effectLst>
        </p:spPr>
      </p:pic>
    </p:spTree>
    <p:extLst>
      <p:ext uri="{BB962C8B-B14F-4D97-AF65-F5344CB8AC3E}">
        <p14:creationId xmlns:p14="http://schemas.microsoft.com/office/powerpoint/2010/main" val="339017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2024-05-28-18-4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277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7909" y="0"/>
            <a:ext cx="10413819" cy="1580606"/>
          </a:xfrm>
        </p:spPr>
        <p:txBody>
          <a:bodyPr>
            <a:noAutofit/>
          </a:bodyPr>
          <a:lstStyle/>
          <a:p>
            <a:pPr lvl="0" algn="ctr"/>
            <a:r>
              <a:rPr lang="ru-RU" altLang="ru-RU" sz="3800" b="1" cap="none" dirty="0">
                <a:ln>
                  <a:noFill/>
                </a:ln>
                <a:latin typeface="Times New Roman" panose="02020603050405020304" pitchFamily="18" charset="0"/>
                <a:ea typeface="Times New Roman" panose="02020603050405020304" pitchFamily="18" charset="0"/>
                <a:cs typeface="Times New Roman" panose="02020603050405020304" pitchFamily="18" charset="0"/>
              </a:rPr>
              <a:t>Смета благоустройства и озеленения участка</a:t>
            </a:r>
            <a:r>
              <a:rPr lang="ru-RU" altLang="ru-RU" sz="3800" cap="none" dirty="0">
                <a:ln>
                  <a:noFill/>
                </a:ln>
              </a:rPr>
              <a:t/>
            </a:r>
            <a:br>
              <a:rPr lang="ru-RU" altLang="ru-RU" sz="3800" cap="none" dirty="0">
                <a:ln>
                  <a:noFill/>
                </a:ln>
              </a:rPr>
            </a:br>
            <a:endParaRPr lang="ru-RU" sz="3800" dirty="0"/>
          </a:p>
        </p:txBody>
      </p:sp>
      <p:graphicFrame>
        <p:nvGraphicFramePr>
          <p:cNvPr id="4" name="Таблица 3"/>
          <p:cNvGraphicFramePr>
            <a:graphicFrameLocks noGrp="1"/>
          </p:cNvGraphicFramePr>
          <p:nvPr>
            <p:extLst>
              <p:ext uri="{D42A27DB-BD31-4B8C-83A1-F6EECF244321}">
                <p14:modId xmlns:p14="http://schemas.microsoft.com/office/powerpoint/2010/main" val="2739967470"/>
              </p:ext>
            </p:extLst>
          </p:nvPr>
        </p:nvGraphicFramePr>
        <p:xfrm>
          <a:off x="222069" y="1293224"/>
          <a:ext cx="11795759" cy="5217277"/>
        </p:xfrm>
        <a:graphic>
          <a:graphicData uri="http://schemas.openxmlformats.org/drawingml/2006/table">
            <a:tbl>
              <a:tblPr firstRow="1" firstCol="1" bandRow="1">
                <a:tableStyleId>{5C22544A-7EE6-4342-B048-85BDC9FD1C3A}</a:tableStyleId>
              </a:tblPr>
              <a:tblGrid>
                <a:gridCol w="3931509">
                  <a:extLst>
                    <a:ext uri="{9D8B030D-6E8A-4147-A177-3AD203B41FA5}">
                      <a16:colId xmlns:a16="http://schemas.microsoft.com/office/drawing/2014/main" val="759248055"/>
                    </a:ext>
                  </a:extLst>
                </a:gridCol>
                <a:gridCol w="3931509">
                  <a:extLst>
                    <a:ext uri="{9D8B030D-6E8A-4147-A177-3AD203B41FA5}">
                      <a16:colId xmlns:a16="http://schemas.microsoft.com/office/drawing/2014/main" val="3062355279"/>
                    </a:ext>
                  </a:extLst>
                </a:gridCol>
                <a:gridCol w="3932741">
                  <a:extLst>
                    <a:ext uri="{9D8B030D-6E8A-4147-A177-3AD203B41FA5}">
                      <a16:colId xmlns:a16="http://schemas.microsoft.com/office/drawing/2014/main" val="3331819483"/>
                    </a:ext>
                  </a:extLst>
                </a:gridCol>
              </a:tblGrid>
              <a:tr h="613764">
                <a:tc>
                  <a:txBody>
                    <a:bodyPr/>
                    <a:lstStyle/>
                    <a:p>
                      <a:pPr>
                        <a:lnSpc>
                          <a:spcPct val="115000"/>
                        </a:lnSpc>
                        <a:spcAft>
                          <a:spcPts val="0"/>
                        </a:spcAft>
                      </a:pPr>
                      <a:r>
                        <a:rPr lang="ru-RU" sz="2400" dirty="0">
                          <a:effectLst/>
                          <a:latin typeface="Times New Roman" panose="02020603050405020304" pitchFamily="18" charset="0"/>
                          <a:cs typeface="Times New Roman" panose="02020603050405020304" pitchFamily="18" charset="0"/>
                        </a:rPr>
                        <a:t>Наименование</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Количество</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Цена</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3902878"/>
                  </a:ext>
                </a:extLst>
              </a:tr>
              <a:tr h="613998">
                <a:tc>
                  <a:txBody>
                    <a:bodyPr/>
                    <a:lstStyle/>
                    <a:p>
                      <a:pP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лесоматериал</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0,3 м</a:t>
                      </a:r>
                      <a:r>
                        <a:rPr lang="en-US" sz="2400" dirty="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smtClean="0">
                          <a:effectLst/>
                          <a:latin typeface="Times New Roman" panose="02020603050405020304" pitchFamily="18" charset="0"/>
                          <a:cs typeface="Times New Roman" panose="02020603050405020304" pitchFamily="18" charset="0"/>
                        </a:rPr>
                        <a:t>5000</a:t>
                      </a:r>
                      <a:r>
                        <a:rPr lang="ru-RU" sz="2400" dirty="0" smtClean="0">
                          <a:effectLst/>
                          <a:latin typeface="Times New Roman" panose="02020603050405020304" pitchFamily="18" charset="0"/>
                          <a:cs typeface="Times New Roman" panose="02020603050405020304" pitchFamily="18" charset="0"/>
                        </a:rPr>
                        <a:t> р</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4100755"/>
                  </a:ext>
                </a:extLst>
              </a:tr>
              <a:tr h="613998">
                <a:tc>
                  <a:txBody>
                    <a:bodyPr/>
                    <a:lstStyle/>
                    <a:p>
                      <a:pP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рассада </a:t>
                      </a:r>
                      <a:r>
                        <a:rPr lang="ru-RU" sz="2400" dirty="0">
                          <a:effectLst/>
                          <a:latin typeface="Times New Roman" panose="02020603050405020304" pitchFamily="18" charset="0"/>
                          <a:cs typeface="Times New Roman" panose="02020603050405020304" pitchFamily="18" charset="0"/>
                        </a:rPr>
                        <a:t>цветов</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50 </a:t>
                      </a:r>
                      <a:r>
                        <a:rPr lang="en-US" sz="2400" dirty="0" err="1">
                          <a:effectLst/>
                          <a:latin typeface="Times New Roman" panose="02020603050405020304" pitchFamily="18" charset="0"/>
                          <a:cs typeface="Times New Roman" panose="02020603050405020304" pitchFamily="18" charset="0"/>
                        </a:rPr>
                        <a:t>штук</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4000 р</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7975046"/>
                  </a:ext>
                </a:extLst>
              </a:tr>
              <a:tr h="613998">
                <a:tc>
                  <a:txBody>
                    <a:bodyPr/>
                    <a:lstStyle/>
                    <a:p>
                      <a:pPr>
                        <a:lnSpc>
                          <a:spcPct val="115000"/>
                        </a:lnSpc>
                        <a:spcAft>
                          <a:spcPts val="0"/>
                        </a:spcAft>
                      </a:pPr>
                      <a:r>
                        <a:rPr lang="ru-RU" sz="2400">
                          <a:effectLst/>
                          <a:latin typeface="Times New Roman" panose="02020603050405020304" pitchFamily="18" charset="0"/>
                          <a:cs typeface="Times New Roman" panose="02020603050405020304" pitchFamily="18" charset="0"/>
                        </a:rPr>
                        <a:t>гирлянды</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1 штука</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300 р</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9661153"/>
                  </a:ext>
                </a:extLst>
              </a:tr>
              <a:tr h="919525">
                <a:tc>
                  <a:txBody>
                    <a:bodyPr/>
                    <a:lstStyle/>
                    <a:p>
                      <a:pP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лакокрасочный </a:t>
                      </a:r>
                      <a:r>
                        <a:rPr lang="ru-RU" sz="2400" dirty="0">
                          <a:effectLst/>
                          <a:latin typeface="Times New Roman" panose="02020603050405020304" pitchFamily="18" charset="0"/>
                          <a:cs typeface="Times New Roman" panose="02020603050405020304" pitchFamily="18" charset="0"/>
                        </a:rPr>
                        <a:t>материал</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6 банок</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2500 р</a:t>
                      </a:r>
                      <a:r>
                        <a:rPr lang="ru-RU" sz="2400" dirty="0">
                          <a:effectLst/>
                          <a:latin typeface="Times New Roman" panose="02020603050405020304" pitchFamily="18" charset="0"/>
                          <a:cs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4919674"/>
                  </a:ext>
                </a:extLst>
              </a:tr>
              <a:tr h="613998">
                <a:tc>
                  <a:txBody>
                    <a:bodyPr/>
                    <a:lstStyle/>
                    <a:p>
                      <a:pPr>
                        <a:lnSpc>
                          <a:spcPct val="115000"/>
                        </a:lnSpc>
                        <a:spcAft>
                          <a:spcPts val="0"/>
                        </a:spcAft>
                      </a:pPr>
                      <a:r>
                        <a:rPr lang="ru-RU" sz="2400">
                          <a:effectLst/>
                          <a:latin typeface="Times New Roman" panose="02020603050405020304" pitchFamily="18" charset="0"/>
                          <a:cs typeface="Times New Roman" panose="02020603050405020304" pitchFamily="18" charset="0"/>
                        </a:rPr>
                        <a:t>щетки</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5 штук</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950 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9580004"/>
                  </a:ext>
                </a:extLst>
              </a:tr>
              <a:tr h="613998">
                <a:tc>
                  <a:txBody>
                    <a:bodyPr/>
                    <a:lstStyle/>
                    <a:p>
                      <a:pP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декоративные </a:t>
                      </a:r>
                      <a:r>
                        <a:rPr lang="ru-RU" sz="2400" dirty="0">
                          <a:effectLst/>
                          <a:latin typeface="Times New Roman" panose="02020603050405020304" pitchFamily="18" charset="0"/>
                          <a:cs typeface="Times New Roman" panose="02020603050405020304" pitchFamily="18" charset="0"/>
                        </a:rPr>
                        <a:t>камни</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30 кг</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600 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6839080"/>
                  </a:ext>
                </a:extLst>
              </a:tr>
              <a:tr h="613998">
                <a:tc>
                  <a:txBody>
                    <a:bodyPr/>
                    <a:lstStyle/>
                    <a:p>
                      <a:pPr>
                        <a:lnSpc>
                          <a:spcPct val="115000"/>
                        </a:lnSpc>
                        <a:spcAft>
                          <a:spcPts val="0"/>
                        </a:spcAft>
                      </a:pPr>
                      <a:r>
                        <a:rPr lang="ru-RU" sz="2400" dirty="0" smtClean="0">
                          <a:effectLst/>
                          <a:latin typeface="Times New Roman" panose="02020603050405020304" pitchFamily="18" charset="0"/>
                          <a:cs typeface="Times New Roman" panose="02020603050405020304" pitchFamily="18" charset="0"/>
                        </a:rPr>
                        <a:t>ночные </a:t>
                      </a:r>
                      <a:r>
                        <a:rPr lang="ru-RU" sz="2400" dirty="0">
                          <a:effectLst/>
                          <a:latin typeface="Times New Roman" panose="02020603050405020304" pitchFamily="18" charset="0"/>
                          <a:cs typeface="Times New Roman" panose="02020603050405020304" pitchFamily="18" charset="0"/>
                        </a:rPr>
                        <a:t>фонари</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a:effectLst/>
                          <a:latin typeface="Times New Roman" panose="02020603050405020304" pitchFamily="18" charset="0"/>
                          <a:cs typeface="Times New Roman" panose="02020603050405020304" pitchFamily="18" charset="0"/>
                        </a:rPr>
                        <a:t>6 штук</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400" dirty="0">
                          <a:effectLst/>
                          <a:latin typeface="Times New Roman" panose="02020603050405020304" pitchFamily="18" charset="0"/>
                          <a:cs typeface="Times New Roman" panose="02020603050405020304" pitchFamily="18" charset="0"/>
                        </a:rPr>
                        <a:t>1800 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5703841"/>
                  </a:ext>
                </a:extLst>
              </a:tr>
            </a:tbl>
          </a:graphicData>
        </a:graphic>
      </p:graphicFrame>
    </p:spTree>
    <p:extLst>
      <p:ext uri="{BB962C8B-B14F-4D97-AF65-F5344CB8AC3E}">
        <p14:creationId xmlns:p14="http://schemas.microsoft.com/office/powerpoint/2010/main" val="3876408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662" y="34109"/>
            <a:ext cx="10523721" cy="1232988"/>
          </a:xfrm>
        </p:spPr>
        <p:txBody>
          <a:bodyPr/>
          <a:lstStyle/>
          <a:p>
            <a:pPr algn="ctr"/>
            <a:r>
              <a:rPr lang="ru-RU" b="1" dirty="0">
                <a:latin typeface="Times New Roman" panose="02020603050405020304" pitchFamily="18" charset="0"/>
                <a:cs typeface="Times New Roman" panose="02020603050405020304" pitchFamily="18" charset="0"/>
              </a:rPr>
              <a:t>СПИСОК ИСПОЛЬЗОВАННОЙ ЛИТЕРАТУРЫ И ИСТОЧНИКОВ</a:t>
            </a:r>
            <a:endParaRPr lang="ru-RU"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82880" y="1267097"/>
            <a:ext cx="11861073" cy="5695406"/>
          </a:xfrm>
        </p:spPr>
        <p:txBody>
          <a:bodyPr>
            <a:normAutofit lnSpcReduction="10000"/>
          </a:bodyPr>
          <a:lstStyle/>
          <a:p>
            <a:pPr algn="just"/>
            <a:r>
              <a:rPr lang="ru-RU" dirty="0">
                <a:latin typeface="Times New Roman" panose="02020603050405020304" pitchFamily="18" charset="0"/>
                <a:cs typeface="Times New Roman" panose="02020603050405020304" pitchFamily="18" charset="0"/>
              </a:rPr>
              <a:t>1. Н.О. Павлова “Научно-исследовательская деятельность учащихся общеобразовательной школы” Фестиваль "Открытый урок" 2006/2007 </a:t>
            </a:r>
          </a:p>
          <a:p>
            <a:pPr algn="just"/>
            <a:r>
              <a:rPr lang="ru-RU" dirty="0">
                <a:latin typeface="Times New Roman" panose="02020603050405020304" pitchFamily="18" charset="0"/>
                <a:cs typeface="Times New Roman" panose="02020603050405020304" pitchFamily="18" charset="0"/>
              </a:rPr>
              <a:t>2. В.И. Федотов Географическое краеведение  «Центр духовного возрождения Чернозёмного края»  2012г.</a:t>
            </a:r>
          </a:p>
          <a:p>
            <a:pPr algn="just"/>
            <a:r>
              <a:rPr lang="ru-RU" dirty="0">
                <a:latin typeface="Times New Roman" panose="02020603050405020304" pitchFamily="18" charset="0"/>
                <a:cs typeface="Times New Roman" panose="02020603050405020304" pitchFamily="18" charset="0"/>
              </a:rPr>
              <a:t>3. В.И. Федотов Историческое краеведение  «Центр духовного возрождения Чернозёмного края»  2012г.</a:t>
            </a:r>
          </a:p>
          <a:p>
            <a:pPr algn="just"/>
            <a:r>
              <a:rPr lang="ru-RU" dirty="0">
                <a:latin typeface="Times New Roman" panose="02020603050405020304" pitchFamily="18" charset="0"/>
                <a:cs typeface="Times New Roman" panose="02020603050405020304" pitchFamily="18" charset="0"/>
              </a:rPr>
              <a:t>4.Авторский коллектив: В.И. Федотов, В.И. Панова и др. Люби и знай родной край, «Центр духовного возрождения Чернозёмного края», 2008г.</a:t>
            </a:r>
          </a:p>
          <a:p>
            <a:pPr algn="just"/>
            <a:r>
              <a:rPr lang="ru-RU" dirty="0">
                <a:latin typeface="Times New Roman" panose="02020603050405020304" pitchFamily="18" charset="0"/>
                <a:cs typeface="Times New Roman" panose="02020603050405020304" pitchFamily="18" charset="0"/>
              </a:rPr>
              <a:t>5. В.С. </a:t>
            </a:r>
            <a:r>
              <a:rPr lang="ru-RU" dirty="0" err="1">
                <a:latin typeface="Times New Roman" panose="02020603050405020304" pitchFamily="18" charset="0"/>
                <a:cs typeface="Times New Roman" panose="02020603050405020304" pitchFamily="18" charset="0"/>
              </a:rPr>
              <a:t>Теодоронский</a:t>
            </a:r>
            <a:r>
              <a:rPr lang="ru-RU" dirty="0">
                <a:latin typeface="Times New Roman" panose="02020603050405020304" pitchFamily="18" charset="0"/>
                <a:cs typeface="Times New Roman" panose="02020603050405020304" pitchFamily="18" charset="0"/>
              </a:rPr>
              <a:t>, И.О. </a:t>
            </a:r>
            <a:r>
              <a:rPr lang="ru-RU" dirty="0" err="1">
                <a:latin typeface="Times New Roman" panose="02020603050405020304" pitchFamily="18" charset="0"/>
                <a:cs typeface="Times New Roman" panose="02020603050405020304" pitchFamily="18" charset="0"/>
              </a:rPr>
              <a:t>Боговая</a:t>
            </a:r>
            <a:r>
              <a:rPr lang="ru-RU" dirty="0">
                <a:latin typeface="Times New Roman" panose="02020603050405020304" pitchFamily="18" charset="0"/>
                <a:cs typeface="Times New Roman" panose="02020603050405020304" pitchFamily="18" charset="0"/>
              </a:rPr>
              <a:t>. Объекты ландшафтной архитектуры. Учебное пособие. М.: ГОУ ВПО МГУЛ, 2003.</a:t>
            </a:r>
          </a:p>
          <a:p>
            <a:pPr algn="just"/>
            <a:r>
              <a:rPr lang="ru-RU" dirty="0">
                <a:latin typeface="Times New Roman" panose="02020603050405020304" pitchFamily="18" charset="0"/>
                <a:cs typeface="Times New Roman" panose="02020603050405020304" pitchFamily="18" charset="0"/>
              </a:rPr>
              <a:t>6. А.В. Сычёва. Ландшафтная архитектура. Издательский дом «Оникс 21», 2004.</a:t>
            </a:r>
          </a:p>
          <a:p>
            <a:pPr algn="just"/>
            <a:r>
              <a:rPr lang="ru-RU" dirty="0">
                <a:latin typeface="Times New Roman" panose="02020603050405020304" pitchFamily="18" charset="0"/>
                <a:cs typeface="Times New Roman" panose="02020603050405020304" pitchFamily="18" charset="0"/>
              </a:rPr>
              <a:t>7. 8. А.Н. </a:t>
            </a:r>
            <a:r>
              <a:rPr lang="ru-RU" dirty="0" err="1">
                <a:latin typeface="Times New Roman" panose="02020603050405020304" pitchFamily="18" charset="0"/>
                <a:cs typeface="Times New Roman" panose="02020603050405020304" pitchFamily="18" charset="0"/>
              </a:rPr>
              <a:t>Захлебный</a:t>
            </a:r>
            <a:r>
              <a:rPr lang="ru-RU" dirty="0">
                <a:latin typeface="Times New Roman" panose="02020603050405020304" pitchFamily="18" charset="0"/>
                <a:cs typeface="Times New Roman" panose="02020603050405020304" pitchFamily="18" charset="0"/>
              </a:rPr>
              <a:t>. Книга для чтения по охране природы. Москва «Просвещение», 1986.</a:t>
            </a:r>
          </a:p>
          <a:p>
            <a:pPr algn="just"/>
            <a:r>
              <a:rPr lang="ru-RU" dirty="0">
                <a:latin typeface="Times New Roman" panose="02020603050405020304" pitchFamily="18" charset="0"/>
                <a:cs typeface="Times New Roman" panose="02020603050405020304" pitchFamily="18" charset="0"/>
              </a:rPr>
              <a:t>9. Т.П. </a:t>
            </a:r>
            <a:r>
              <a:rPr lang="ru-RU" dirty="0" err="1">
                <a:latin typeface="Times New Roman" panose="02020603050405020304" pitchFamily="18" charset="0"/>
                <a:cs typeface="Times New Roman" panose="02020603050405020304" pitchFamily="18" charset="0"/>
              </a:rPr>
              <a:t>Андейкович</a:t>
            </a:r>
            <a:r>
              <a:rPr lang="ru-RU" dirty="0">
                <a:latin typeface="Times New Roman" panose="02020603050405020304" pitchFamily="18" charset="0"/>
                <a:cs typeface="Times New Roman" panose="02020603050405020304" pitchFamily="18" charset="0"/>
              </a:rPr>
              <a:t>. Заповедные уголки Воронежской области. Центрально-Чернозёмное книжное издательство Воронеж – 1983</a:t>
            </a:r>
          </a:p>
          <a:p>
            <a:pPr algn="just"/>
            <a:r>
              <a:rPr lang="ru-RU" dirty="0">
                <a:latin typeface="Times New Roman" panose="02020603050405020304" pitchFamily="18" charset="0"/>
                <a:cs typeface="Times New Roman" panose="02020603050405020304" pitchFamily="18" charset="0"/>
              </a:rPr>
              <a:t>10.Яковлева Н.В. География. 9-11 классы: проектная деятельность учащихся – Волгоград: Учитель, 2008. – 142.: ил.</a:t>
            </a:r>
          </a:p>
          <a:p>
            <a:pPr algn="just"/>
            <a:r>
              <a:rPr lang="ru-RU" dirty="0">
                <a:latin typeface="Times New Roman" panose="02020603050405020304" pitchFamily="18" charset="0"/>
                <a:cs typeface="Times New Roman" panose="02020603050405020304" pitchFamily="18" charset="0"/>
              </a:rPr>
              <a:t>11. Н.Я. Крижановская. Ландшафтный дизайн для начинающих: это просто! – Ростов н/Д: Феникс, 2008.</a:t>
            </a:r>
          </a:p>
          <a:p>
            <a:pPr algn="just"/>
            <a:r>
              <a:rPr lang="ru-RU" dirty="0">
                <a:latin typeface="Times New Roman" panose="02020603050405020304" pitchFamily="18" charset="0"/>
                <a:cs typeface="Times New Roman" panose="02020603050405020304" pitchFamily="18" charset="0"/>
              </a:rPr>
              <a:t>12. В.И. Ерохина, Г.П. Жеребцов. Озеленение населённых мест: Справочник. – М.: </a:t>
            </a:r>
            <a:r>
              <a:rPr lang="ru-RU" dirty="0" err="1">
                <a:latin typeface="Times New Roman" panose="02020603050405020304" pitchFamily="18" charset="0"/>
                <a:cs typeface="Times New Roman" panose="02020603050405020304" pitchFamily="18" charset="0"/>
              </a:rPr>
              <a:t>Стройиздат</a:t>
            </a:r>
            <a:r>
              <a:rPr lang="ru-RU" dirty="0">
                <a:latin typeface="Times New Roman" panose="02020603050405020304" pitchFamily="18" charset="0"/>
                <a:cs typeface="Times New Roman" panose="02020603050405020304" pitchFamily="18" charset="0"/>
              </a:rPr>
              <a:t>. 1967.</a:t>
            </a:r>
          </a:p>
          <a:p>
            <a:pPr algn="just"/>
            <a:r>
              <a:rPr lang="ru-RU" dirty="0">
                <a:latin typeface="Times New Roman" panose="02020603050405020304" pitchFamily="18" charset="0"/>
                <a:cs typeface="Times New Roman" panose="02020603050405020304" pitchFamily="18" charset="0"/>
              </a:rPr>
              <a:t>13. Основы эстетического воспитания. Пособие для учителя. Под ред. </a:t>
            </a:r>
            <a:r>
              <a:rPr lang="ru-RU" dirty="0" err="1">
                <a:latin typeface="Times New Roman" panose="02020603050405020304" pitchFamily="18" charset="0"/>
                <a:cs typeface="Times New Roman" panose="02020603050405020304" pitchFamily="18" charset="0"/>
              </a:rPr>
              <a:t>Н.А.Кушаева</a:t>
            </a:r>
            <a:r>
              <a:rPr lang="ru-RU" dirty="0">
                <a:latin typeface="Times New Roman" panose="02020603050405020304" pitchFamily="18" charset="0"/>
                <a:cs typeface="Times New Roman" panose="02020603050405020304" pitchFamily="18" charset="0"/>
              </a:rPr>
              <a:t>. М.: «П» 1986.</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710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49311" y="-573808"/>
            <a:ext cx="10413279" cy="1187762"/>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АКТУАЛЬНОСТЬ</a:t>
            </a:r>
            <a:endParaRPr lang="ru-RU" sz="38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6445" y="627017"/>
            <a:ext cx="7532188" cy="7036821"/>
          </a:xfrm>
        </p:spPr>
        <p:txBody>
          <a:bodyPr>
            <a:noAutofit/>
          </a:bodyPr>
          <a:lstStyle/>
          <a:p>
            <a:pPr algn="just"/>
            <a:r>
              <a:rPr lang="ru-RU" sz="2400" dirty="0">
                <a:latin typeface="Times New Roman" panose="02020603050405020304" pitchFamily="18" charset="0"/>
                <a:cs typeface="Times New Roman" panose="02020603050405020304" pitchFamily="18" charset="0"/>
              </a:rPr>
              <a:t>«Красота спасет мир», - утверждали великие гуманисты. Воспитать красивую личность можно только тогда, когда вокруг нее все прекрасно. Человек чувствует себя комфортно, когда его окружают красивые аллеи, цветущие газоны и ярко оформленные клумбы </a:t>
            </a:r>
            <a:r>
              <a:rPr lang="ru-RU" sz="2400" dirty="0" smtClean="0">
                <a:latin typeface="Times New Roman" panose="02020603050405020304" pitchFamily="18" charset="0"/>
                <a:cs typeface="Times New Roman" panose="02020603050405020304" pitchFamily="18" charset="0"/>
              </a:rPr>
              <a:t>цветов. Благоустройство </a:t>
            </a:r>
            <a:r>
              <a:rPr lang="ru-RU" sz="2400" dirty="0">
                <a:latin typeface="Times New Roman" panose="02020603050405020304" pitchFamily="18" charset="0"/>
                <a:cs typeface="Times New Roman" panose="02020603050405020304" pitchFamily="18" charset="0"/>
              </a:rPr>
              <a:t>школьной территории необходимо как для создания привлекательного внешнего вида, так и для поддержания репутации образовательного учреждения. Поэтому каждое образовательное учреждение должно иметь свое «лицо», свой имидж. Но как привести в соответствие прилегающую территорию?  Почему эта проблема стала актуальной на данный период? Такие вопросы встали перед нами при разработке проекта по благоустройству пришкольной территории.</a:t>
            </a:r>
            <a:endParaRPr lang="ru-RU" sz="24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518" y="3589021"/>
            <a:ext cx="4358639" cy="3268979"/>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18" y="471080"/>
            <a:ext cx="4347754" cy="3260816"/>
          </a:xfrm>
          <a:prstGeom prst="rect">
            <a:avLst/>
          </a:prstGeom>
          <a:ln>
            <a:noFill/>
          </a:ln>
          <a:effectLst>
            <a:softEdge rad="112500"/>
          </a:effectLst>
        </p:spPr>
      </p:pic>
    </p:spTree>
    <p:extLst>
      <p:ext uri="{BB962C8B-B14F-4D97-AF65-F5344CB8AC3E}">
        <p14:creationId xmlns:p14="http://schemas.microsoft.com/office/powerpoint/2010/main" val="4293791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768" y="1483315"/>
            <a:ext cx="8534400" cy="2558409"/>
          </a:xfrm>
        </p:spPr>
        <p:txBody>
          <a:bodyPr>
            <a:normAutofit/>
          </a:bodyPr>
          <a:lstStyle/>
          <a:p>
            <a:r>
              <a:rPr lang="ru-RU" sz="4000" b="1" dirty="0" smtClean="0">
                <a:latin typeface="Times New Roman" panose="02020603050405020304" pitchFamily="18" charset="0"/>
                <a:cs typeface="Times New Roman" panose="02020603050405020304" pitchFamily="18" charset="0"/>
              </a:rPr>
              <a:t>Спасибо за внимание!</a:t>
            </a:r>
            <a:endParaRPr lang="ru-RU" sz="4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269" y="0"/>
            <a:ext cx="4654731" cy="6858000"/>
          </a:xfrm>
          <a:prstGeom prst="rect">
            <a:avLst/>
          </a:prstGeom>
        </p:spPr>
      </p:pic>
    </p:spTree>
    <p:extLst>
      <p:ext uri="{BB962C8B-B14F-4D97-AF65-F5344CB8AC3E}">
        <p14:creationId xmlns:p14="http://schemas.microsoft.com/office/powerpoint/2010/main" val="2068306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08509" y="58782"/>
            <a:ext cx="8001000" cy="685801"/>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Цели Проекта</a:t>
            </a:r>
            <a:endParaRPr lang="ru-RU" sz="38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90912" y="994856"/>
            <a:ext cx="7239895" cy="6227718"/>
          </a:xfrm>
        </p:spPr>
        <p:txBody>
          <a:bodyPr>
            <a:noAutofit/>
          </a:bodyPr>
          <a:lstStyle/>
          <a:p>
            <a:pPr marL="342900" lvl="0" indent="-342900">
              <a:buFont typeface="Arial" panose="020B0604020202020204" pitchFamily="34" charset="0"/>
              <a:buChar char="•"/>
            </a:pPr>
            <a:r>
              <a:rPr lang="ru-RU" b="1" dirty="0" smtClean="0">
                <a:latin typeface="Times New Roman" panose="02020603050405020304" pitchFamily="18" charset="0"/>
                <a:cs typeface="Times New Roman" panose="02020603050405020304" pitchFamily="18" charset="0"/>
              </a:rPr>
              <a:t>создание </a:t>
            </a:r>
            <a:r>
              <a:rPr lang="ru-RU" b="1" dirty="0">
                <a:latin typeface="Times New Roman" panose="02020603050405020304" pitchFamily="18" charset="0"/>
                <a:cs typeface="Times New Roman" panose="02020603050405020304" pitchFamily="18" charset="0"/>
              </a:rPr>
              <a:t>эстетически привлекательного оформления территории, соответствующего современным архитектурно-планировочным и природоохранным требованиям;</a:t>
            </a:r>
          </a:p>
          <a:p>
            <a:pPr marL="342900" lvl="0" indent="-34290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 содействие улучшения экологической обстановки в селе через благоустройство и озеленение территории пришкольного участка;</a:t>
            </a:r>
          </a:p>
          <a:p>
            <a:pPr marL="342900" lvl="0" indent="-34290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формирование экологической культуры учащихся на основе трудового, духовно – нравственного развития личности через совместную деятельность учащихся, родителей, педагогического коллектива, жителей села  в </a:t>
            </a:r>
            <a:r>
              <a:rPr lang="ru-RU" b="1" dirty="0" smtClean="0">
                <a:latin typeface="Times New Roman" panose="02020603050405020304" pitchFamily="18" charset="0"/>
                <a:cs typeface="Times New Roman" panose="02020603050405020304" pitchFamily="18" charset="0"/>
              </a:rPr>
              <a:t>благоустройстве </a:t>
            </a:r>
            <a:r>
              <a:rPr lang="ru-RU" b="1" dirty="0">
                <a:latin typeface="Times New Roman" panose="02020603050405020304" pitchFamily="18" charset="0"/>
                <a:cs typeface="Times New Roman" panose="02020603050405020304" pitchFamily="18" charset="0"/>
              </a:rPr>
              <a:t>пришкольного </a:t>
            </a:r>
            <a:r>
              <a:rPr lang="ru-RU" b="1" dirty="0" smtClean="0">
                <a:latin typeface="Times New Roman" panose="02020603050405020304" pitchFamily="18" charset="0"/>
                <a:cs typeface="Times New Roman" panose="02020603050405020304" pitchFamily="18" charset="0"/>
              </a:rPr>
              <a:t>участка;</a:t>
            </a:r>
          </a:p>
          <a:p>
            <a:pPr marL="342900" lvl="0" indent="-34290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используя коллективно-творческую деятельность выполнить озеленение пришкольного участка .</a:t>
            </a:r>
          </a:p>
          <a:p>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977" y="653143"/>
            <a:ext cx="4585063" cy="6113417"/>
          </a:xfrm>
          <a:prstGeom prst="rect">
            <a:avLst/>
          </a:prstGeom>
          <a:ln>
            <a:noFill/>
          </a:ln>
          <a:effectLst>
            <a:softEdge rad="112500"/>
          </a:effectLst>
        </p:spPr>
      </p:pic>
    </p:spTree>
    <p:extLst>
      <p:ext uri="{BB962C8B-B14F-4D97-AF65-F5344CB8AC3E}">
        <p14:creationId xmlns:p14="http://schemas.microsoft.com/office/powerpoint/2010/main" val="3769295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3984" y="83128"/>
            <a:ext cx="8001000" cy="800100"/>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Задачи проекта </a:t>
            </a:r>
            <a:endParaRPr lang="ru-RU" sz="38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84211" y="800101"/>
            <a:ext cx="10579534" cy="4991100"/>
          </a:xfrm>
        </p:spPr>
        <p:txBody>
          <a:bodyPr>
            <a:noAutofit/>
          </a:bodyPr>
          <a:lstStyle/>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формирование </a:t>
            </a:r>
            <a:r>
              <a:rPr lang="ru-RU" sz="2000" b="1" dirty="0">
                <a:latin typeface="Times New Roman" panose="02020603050405020304" pitchFamily="18" charset="0"/>
                <a:cs typeface="Times New Roman" panose="02020603050405020304" pitchFamily="18" charset="0"/>
              </a:rPr>
              <a:t> у подрастающего поколения активной гражданской позиции;</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привлечь внимание обучающихся  к решению актуальных проблем школы;</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провести </a:t>
            </a:r>
            <a:r>
              <a:rPr lang="ru-RU" sz="2000" b="1" dirty="0">
                <a:latin typeface="Times New Roman" panose="02020603050405020304" pitchFamily="18" charset="0"/>
                <a:cs typeface="Times New Roman" panose="02020603050405020304" pitchFamily="18" charset="0"/>
              </a:rPr>
              <a:t>социологический опрос среди обучающихся, работников школы, местного населения по выявлению предложений благоустройства школьного двора;</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разработать </a:t>
            </a:r>
            <a:r>
              <a:rPr lang="ru-RU" sz="2000" b="1" dirty="0">
                <a:latin typeface="Times New Roman" panose="02020603050405020304" pitchFamily="18" charset="0"/>
                <a:cs typeface="Times New Roman" panose="02020603050405020304" pitchFamily="18" charset="0"/>
              </a:rPr>
              <a:t>и осуществить план озеленения и благоустройства территории школьного двора;</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развивать </a:t>
            </a:r>
            <a:r>
              <a:rPr lang="ru-RU" sz="2000" b="1" dirty="0">
                <a:latin typeface="Times New Roman" panose="02020603050405020304" pitchFamily="18" charset="0"/>
                <a:cs typeface="Times New Roman" panose="02020603050405020304" pitchFamily="18" charset="0"/>
              </a:rPr>
              <a:t>творческий интерес к практической деятельности в области ландшафтного дизайна;</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приобретение </a:t>
            </a:r>
            <a:r>
              <a:rPr lang="ru-RU" sz="2000" b="1" dirty="0">
                <a:latin typeface="Times New Roman" panose="02020603050405020304" pitchFamily="18" charset="0"/>
                <a:cs typeface="Times New Roman" panose="02020603050405020304" pitchFamily="18" charset="0"/>
              </a:rPr>
              <a:t>трудовых навыков, умения работать с сельскохозяйственным и садовым инвентарем;</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привить </a:t>
            </a:r>
            <a:r>
              <a:rPr lang="ru-RU" sz="2000" b="1" dirty="0">
                <a:latin typeface="Times New Roman" panose="02020603050405020304" pitchFamily="18" charset="0"/>
                <a:cs typeface="Times New Roman" panose="02020603050405020304" pitchFamily="18" charset="0"/>
              </a:rPr>
              <a:t>навыки экологического поведения, воспитания любви к природе;</a:t>
            </a:r>
          </a:p>
          <a:p>
            <a:pPr marL="457200" indent="-457200">
              <a:buFont typeface="Wingdings" panose="05000000000000000000" pitchFamily="2" charset="2"/>
              <a:buChar char="§"/>
            </a:pPr>
            <a:r>
              <a:rPr lang="ru-RU" sz="2000" b="1" dirty="0" smtClean="0">
                <a:latin typeface="Times New Roman" panose="02020603050405020304" pitchFamily="18" charset="0"/>
                <a:cs typeface="Times New Roman" panose="02020603050405020304" pitchFamily="18" charset="0"/>
              </a:rPr>
              <a:t>развивать </a:t>
            </a:r>
            <a:r>
              <a:rPr lang="ru-RU" sz="2000" b="1" dirty="0">
                <a:latin typeface="Times New Roman" panose="02020603050405020304" pitchFamily="18" charset="0"/>
                <a:cs typeface="Times New Roman" panose="02020603050405020304" pitchFamily="18" charset="0"/>
              </a:rPr>
              <a:t>аналитические навыки и навыки критического мышления.</a:t>
            </a:r>
          </a:p>
          <a:p>
            <a:pPr marL="342900" indent="-342900">
              <a:buFont typeface="Wingdings" panose="05000000000000000000" pitchFamily="2" charset="2"/>
              <a:buChar char="§"/>
            </a:pP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934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48258" y="116609"/>
            <a:ext cx="8001000" cy="1215736"/>
          </a:xfrm>
        </p:spPr>
        <p:txBody>
          <a:bodyPr>
            <a:noAutofit/>
          </a:bodyPr>
          <a:lstStyle/>
          <a:p>
            <a:pPr algn="ctr"/>
            <a:r>
              <a:rPr lang="ru-RU" sz="3800" b="1" dirty="0">
                <a:latin typeface="Times New Roman" panose="02020603050405020304" pitchFamily="18" charset="0"/>
                <a:cs typeface="Times New Roman" panose="02020603050405020304" pitchFamily="18" charset="0"/>
              </a:rPr>
              <a:t>ЭТАПЫ РЕАЛИЗАЦИИ ПРОЕКТА</a:t>
            </a:r>
            <a:endParaRPr lang="ru-RU" sz="38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892030" y="1661777"/>
            <a:ext cx="10080770" cy="4894887"/>
          </a:xfrm>
        </p:spPr>
        <p:txBody>
          <a:bodyPr>
            <a:normAutofit/>
          </a:bodyPr>
          <a:lstStyle/>
          <a:p>
            <a:r>
              <a:rPr lang="ru-RU" dirty="0" smtClean="0"/>
              <a:t>1</a:t>
            </a:r>
            <a:r>
              <a:rPr lang="ru-RU" sz="2300" b="1" dirty="0" smtClean="0">
                <a:latin typeface="Times New Roman" panose="02020603050405020304" pitchFamily="18" charset="0"/>
                <a:cs typeface="Times New Roman" panose="02020603050405020304" pitchFamily="18" charset="0"/>
              </a:rPr>
              <a:t>. Подготовительный этап:</a:t>
            </a:r>
            <a:endParaRPr lang="ru-RU" sz="23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ru-RU" sz="2300" b="1" dirty="0">
                <a:latin typeface="Times New Roman" panose="02020603050405020304" pitchFamily="18" charset="0"/>
                <a:cs typeface="Times New Roman" panose="02020603050405020304" pitchFamily="18" charset="0"/>
              </a:rPr>
              <a:t>с</a:t>
            </a:r>
            <a:r>
              <a:rPr lang="ru-RU" sz="2300" b="1" dirty="0" smtClean="0">
                <a:latin typeface="Times New Roman" panose="02020603050405020304" pitchFamily="18" charset="0"/>
                <a:cs typeface="Times New Roman" panose="02020603050405020304" pitchFamily="18" charset="0"/>
              </a:rPr>
              <a:t>одержание работы;</a:t>
            </a:r>
          </a:p>
          <a:p>
            <a:pPr marL="342900" indent="-342900">
              <a:buFont typeface="Wingdings" panose="05000000000000000000" pitchFamily="2" charset="2"/>
              <a:buChar char="§"/>
            </a:pPr>
            <a:r>
              <a:rPr lang="ru-RU" sz="2300" b="1" dirty="0">
                <a:latin typeface="Times New Roman" panose="02020603050405020304" pitchFamily="18" charset="0"/>
                <a:cs typeface="Times New Roman" panose="02020603050405020304" pitchFamily="18" charset="0"/>
              </a:rPr>
              <a:t>д</a:t>
            </a:r>
            <a:r>
              <a:rPr lang="ru-RU" sz="2300" b="1" dirty="0" smtClean="0">
                <a:latin typeface="Times New Roman" panose="02020603050405020304" pitchFamily="18" charset="0"/>
                <a:cs typeface="Times New Roman" panose="02020603050405020304" pitchFamily="18" charset="0"/>
              </a:rPr>
              <a:t>еятельность </a:t>
            </a:r>
            <a:r>
              <a:rPr lang="ru-RU" sz="2300" b="1" dirty="0">
                <a:latin typeface="Times New Roman" panose="02020603050405020304" pitchFamily="18" charset="0"/>
                <a:cs typeface="Times New Roman" panose="02020603050405020304" pitchFamily="18" charset="0"/>
              </a:rPr>
              <a:t>проектной </a:t>
            </a:r>
            <a:r>
              <a:rPr lang="ru-RU" sz="2300" b="1" dirty="0" smtClean="0">
                <a:latin typeface="Times New Roman" panose="02020603050405020304" pitchFamily="18" charset="0"/>
                <a:cs typeface="Times New Roman" panose="02020603050405020304" pitchFamily="18" charset="0"/>
              </a:rPr>
              <a:t>группы;</a:t>
            </a:r>
            <a:endParaRPr lang="ru-RU" sz="23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ru-RU" sz="2300" b="1" dirty="0">
                <a:latin typeface="Times New Roman" panose="02020603050405020304" pitchFamily="18" charset="0"/>
                <a:cs typeface="Times New Roman" panose="02020603050405020304" pitchFamily="18" charset="0"/>
              </a:rPr>
              <a:t>р</a:t>
            </a:r>
            <a:r>
              <a:rPr lang="ru-RU" sz="2300" b="1" dirty="0" smtClean="0">
                <a:latin typeface="Times New Roman" panose="02020603050405020304" pitchFamily="18" charset="0"/>
                <a:cs typeface="Times New Roman" panose="02020603050405020304" pitchFamily="18" charset="0"/>
              </a:rPr>
              <a:t>езультат работы.</a:t>
            </a:r>
          </a:p>
          <a:p>
            <a:endParaRPr lang="ru-RU" sz="2300"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2.Сбор </a:t>
            </a:r>
            <a:r>
              <a:rPr lang="ru-RU" b="1" dirty="0">
                <a:latin typeface="Times New Roman" panose="02020603050405020304" pitchFamily="18" charset="0"/>
                <a:cs typeface="Times New Roman" panose="02020603050405020304" pitchFamily="18" charset="0"/>
              </a:rPr>
              <a:t>и анализ </a:t>
            </a:r>
            <a:r>
              <a:rPr lang="ru-RU" b="1" dirty="0" smtClean="0">
                <a:latin typeface="Times New Roman" panose="02020603050405020304" pitchFamily="18" charset="0"/>
                <a:cs typeface="Times New Roman" panose="02020603050405020304" pitchFamily="18" charset="0"/>
              </a:rPr>
              <a:t>информации:</a:t>
            </a:r>
          </a:p>
          <a:p>
            <a:pPr marL="342900" indent="-342900">
              <a:buFont typeface="Wingdings" panose="05000000000000000000" pitchFamily="2" charset="2"/>
              <a:buChar char="§"/>
            </a:pPr>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с</a:t>
            </a:r>
            <a:r>
              <a:rPr lang="ru-RU" b="1" dirty="0" smtClean="0">
                <a:latin typeface="Times New Roman" panose="02020603050405020304" pitchFamily="18" charset="0"/>
                <a:cs typeface="Times New Roman" panose="02020603050405020304" pitchFamily="18" charset="0"/>
              </a:rPr>
              <a:t>бор </a:t>
            </a:r>
            <a:r>
              <a:rPr lang="ru-RU" b="1" dirty="0">
                <a:latin typeface="Times New Roman" panose="02020603050405020304" pitchFamily="18" charset="0"/>
                <a:cs typeface="Times New Roman" panose="02020603050405020304" pitchFamily="18" charset="0"/>
              </a:rPr>
              <a:t>необходимой </a:t>
            </a:r>
            <a:r>
              <a:rPr lang="ru-RU" b="1" dirty="0" smtClean="0">
                <a:latin typeface="Times New Roman" panose="02020603050405020304" pitchFamily="18" charset="0"/>
                <a:cs typeface="Times New Roman" panose="02020603050405020304" pitchFamily="18" charset="0"/>
              </a:rPr>
              <a:t>информации</a:t>
            </a:r>
            <a:r>
              <a:rPr lang="ru-RU" b="1"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
            </a:pPr>
            <a:r>
              <a:rPr lang="ru-RU" b="1" dirty="0">
                <a:latin typeface="Times New Roman" panose="02020603050405020304" pitchFamily="18" charset="0"/>
                <a:cs typeface="Times New Roman" panose="02020603050405020304" pitchFamily="18" charset="0"/>
              </a:rPr>
              <a:t>п</a:t>
            </a:r>
            <a:r>
              <a:rPr lang="ru-RU" b="1" dirty="0" smtClean="0">
                <a:latin typeface="Times New Roman" panose="02020603050405020304" pitchFamily="18" charset="0"/>
                <a:cs typeface="Times New Roman" panose="02020603050405020304" pitchFamily="18" charset="0"/>
              </a:rPr>
              <a:t>роведение  </a:t>
            </a:r>
            <a:r>
              <a:rPr lang="ru-RU" b="1" dirty="0">
                <a:latin typeface="Times New Roman" panose="02020603050405020304" pitchFamily="18" charset="0"/>
                <a:cs typeface="Times New Roman" panose="02020603050405020304" pitchFamily="18" charset="0"/>
              </a:rPr>
              <a:t>социального опроса </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среди </a:t>
            </a:r>
            <a:r>
              <a:rPr lang="ru-RU" b="1" dirty="0">
                <a:latin typeface="Times New Roman" panose="02020603050405020304" pitchFamily="18" charset="0"/>
                <a:cs typeface="Times New Roman" panose="02020603050405020304" pitchFamily="18" charset="0"/>
              </a:rPr>
              <a:t>учащихся школы и </a:t>
            </a:r>
            <a:r>
              <a:rPr lang="ru-RU" b="1" dirty="0" smtClean="0">
                <a:latin typeface="Times New Roman" panose="02020603050405020304" pitchFamily="18" charset="0"/>
                <a:cs typeface="Times New Roman" panose="02020603050405020304" pitchFamily="18" charset="0"/>
              </a:rPr>
              <a:t>жителей села</a:t>
            </a:r>
            <a:r>
              <a:rPr lang="ru-RU" b="1"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
            </a:pPr>
            <a:r>
              <a:rPr lang="ru-RU" b="1" dirty="0">
                <a:latin typeface="Times New Roman" panose="02020603050405020304" pitchFamily="18" charset="0"/>
                <a:cs typeface="Times New Roman" panose="02020603050405020304" pitchFamily="18" charset="0"/>
              </a:rPr>
              <a:t>а</a:t>
            </a:r>
            <a:r>
              <a:rPr lang="ru-RU" b="1" dirty="0" smtClean="0">
                <a:latin typeface="Times New Roman" panose="02020603050405020304" pitchFamily="18" charset="0"/>
                <a:cs typeface="Times New Roman" panose="02020603050405020304" pitchFamily="18" charset="0"/>
              </a:rPr>
              <a:t>нализ </a:t>
            </a:r>
            <a:r>
              <a:rPr lang="ru-RU" b="1" dirty="0">
                <a:latin typeface="Times New Roman" panose="02020603050405020304" pitchFamily="18" charset="0"/>
                <a:cs typeface="Times New Roman" panose="02020603050405020304" pitchFamily="18" charset="0"/>
              </a:rPr>
              <a:t>полученной информации. </a:t>
            </a:r>
          </a:p>
          <a:p>
            <a:endParaRPr lang="ru-RU" b="1" dirty="0" smtClean="0">
              <a:latin typeface="Times New Roman" panose="02020603050405020304" pitchFamily="18" charset="0"/>
              <a:cs typeface="Times New Roman" panose="02020603050405020304" pitchFamily="18" charset="0"/>
            </a:endParaRPr>
          </a:p>
          <a:p>
            <a:endParaRPr lang="ru-RU" b="1" i="1" dirty="0" smtClean="0"/>
          </a:p>
          <a:p>
            <a:pPr marL="342900" indent="-342900">
              <a:buFont typeface="Wingdings" panose="05000000000000000000" pitchFamily="2" charset="2"/>
              <a:buChar char="§"/>
            </a:pPr>
            <a:endParaRPr lang="ru-RU" dirty="0"/>
          </a:p>
          <a:p>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549" y="1495498"/>
            <a:ext cx="5460274" cy="5061166"/>
          </a:xfrm>
          <a:prstGeom prst="rect">
            <a:avLst/>
          </a:prstGeom>
          <a:ln>
            <a:noFill/>
          </a:ln>
          <a:effectLst>
            <a:softEdge rad="112500"/>
          </a:effectLst>
        </p:spPr>
      </p:pic>
    </p:spTree>
    <p:extLst>
      <p:ext uri="{BB962C8B-B14F-4D97-AF65-F5344CB8AC3E}">
        <p14:creationId xmlns:p14="http://schemas.microsoft.com/office/powerpoint/2010/main" val="3640432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19393" y="0"/>
            <a:ext cx="8001000" cy="2296391"/>
          </a:xfrm>
        </p:spPr>
        <p:txBody>
          <a:bodyPr>
            <a:noAutofit/>
          </a:bodyPr>
          <a:lstStyle/>
          <a:p>
            <a:pPr algn="ctr"/>
            <a:r>
              <a:rPr lang="ru-RU" sz="4000" dirty="0"/>
              <a:t/>
            </a:r>
            <a:br>
              <a:rPr lang="ru-RU" sz="4000" dirty="0"/>
            </a:br>
            <a:endParaRPr lang="ru-RU" sz="4000" dirty="0"/>
          </a:p>
        </p:txBody>
      </p:sp>
      <p:sp>
        <p:nvSpPr>
          <p:cNvPr id="3" name="Подзаголовок 2"/>
          <p:cNvSpPr>
            <a:spLocks noGrp="1"/>
          </p:cNvSpPr>
          <p:nvPr>
            <p:ph type="subTitle" idx="1"/>
          </p:nvPr>
        </p:nvSpPr>
        <p:spPr>
          <a:xfrm>
            <a:off x="927464" y="117568"/>
            <a:ext cx="10633164" cy="731520"/>
          </a:xfrm>
        </p:spPr>
        <p:txBody>
          <a:bodyPr>
            <a:noAutofit/>
          </a:bodyPr>
          <a:lstStyle/>
          <a:p>
            <a:pPr algn="ctr"/>
            <a:r>
              <a:rPr lang="ru-RU" sz="3800" b="1" dirty="0" smtClean="0">
                <a:solidFill>
                  <a:schemeClr val="tx1"/>
                </a:solidFill>
                <a:latin typeface="Times New Roman" panose="02020603050405020304" pitchFamily="18" charset="0"/>
                <a:cs typeface="Times New Roman" panose="02020603050405020304" pitchFamily="18" charset="0"/>
              </a:rPr>
              <a:t>План мероприятий по реализации проекта</a:t>
            </a:r>
            <a:endParaRPr lang="ru-RU" sz="3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15923161"/>
              </p:ext>
            </p:extLst>
          </p:nvPr>
        </p:nvGraphicFramePr>
        <p:xfrm>
          <a:off x="679270" y="849088"/>
          <a:ext cx="11129553" cy="5852232"/>
        </p:xfrm>
        <a:graphic>
          <a:graphicData uri="http://schemas.openxmlformats.org/drawingml/2006/table">
            <a:tbl>
              <a:tblPr firstRow="1" firstCol="1" bandRow="1">
                <a:tableStyleId>{5C22544A-7EE6-4342-B048-85BDC9FD1C3A}</a:tableStyleId>
              </a:tblPr>
              <a:tblGrid>
                <a:gridCol w="358911">
                  <a:extLst>
                    <a:ext uri="{9D8B030D-6E8A-4147-A177-3AD203B41FA5}">
                      <a16:colId xmlns:a16="http://schemas.microsoft.com/office/drawing/2014/main" val="20000"/>
                    </a:ext>
                  </a:extLst>
                </a:gridCol>
                <a:gridCol w="5171633">
                  <a:extLst>
                    <a:ext uri="{9D8B030D-6E8A-4147-A177-3AD203B41FA5}">
                      <a16:colId xmlns:a16="http://schemas.microsoft.com/office/drawing/2014/main" val="20001"/>
                    </a:ext>
                  </a:extLst>
                </a:gridCol>
                <a:gridCol w="2765273">
                  <a:extLst>
                    <a:ext uri="{9D8B030D-6E8A-4147-A177-3AD203B41FA5}">
                      <a16:colId xmlns:a16="http://schemas.microsoft.com/office/drawing/2014/main" val="20002"/>
                    </a:ext>
                  </a:extLst>
                </a:gridCol>
                <a:gridCol w="2765273">
                  <a:extLst>
                    <a:ext uri="{9D8B030D-6E8A-4147-A177-3AD203B41FA5}">
                      <a16:colId xmlns:a16="http://schemas.microsoft.com/office/drawing/2014/main" val="20003"/>
                    </a:ext>
                  </a:extLst>
                </a:gridCol>
                <a:gridCol w="68463">
                  <a:extLst>
                    <a:ext uri="{9D8B030D-6E8A-4147-A177-3AD203B41FA5}">
                      <a16:colId xmlns:a16="http://schemas.microsoft.com/office/drawing/2014/main" val="20004"/>
                    </a:ext>
                  </a:extLst>
                </a:gridCol>
              </a:tblGrid>
              <a:tr h="236922">
                <a:tc>
                  <a:txBody>
                    <a:bodyPr/>
                    <a:lstStyle/>
                    <a:p>
                      <a:pPr algn="just">
                        <a:spcAft>
                          <a:spcPts val="0"/>
                        </a:spcAft>
                      </a:pPr>
                      <a:r>
                        <a:rPr lang="ru-RU" sz="1200" dirty="0">
                          <a:effectLst/>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 Мероприятия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Ответственный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gridSpan="2">
                  <a:txBody>
                    <a:bodyPr/>
                    <a:lstStyle/>
                    <a:p>
                      <a:pPr algn="just">
                        <a:spcAft>
                          <a:spcPts val="0"/>
                        </a:spcAft>
                      </a:pPr>
                      <a:r>
                        <a:rPr lang="ru-RU" sz="1200" dirty="0">
                          <a:effectLst/>
                        </a:rPr>
                        <a:t>Сроки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hMerge="1">
                  <a:txBody>
                    <a:bodyPr/>
                    <a:lstStyle/>
                    <a:p>
                      <a:endParaRPr lang="ru-RU"/>
                    </a:p>
                  </a:txBody>
                  <a:tcPr/>
                </a:tc>
                <a:extLst>
                  <a:ext uri="{0D108BD9-81ED-4DB2-BD59-A6C34878D82A}">
                    <a16:rowId xmlns:a16="http://schemas.microsoft.com/office/drawing/2014/main" val="10000"/>
                  </a:ext>
                </a:extLst>
              </a:tr>
              <a:tr h="319978">
                <a:tc>
                  <a:txBody>
                    <a:bodyPr/>
                    <a:lstStyle/>
                    <a:p>
                      <a:pPr algn="just">
                        <a:spcAft>
                          <a:spcPts val="0"/>
                        </a:spcAft>
                      </a:pPr>
                      <a:r>
                        <a:rPr lang="ru-RU" sz="1200">
                          <a:effectLst/>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Создание команды единомышленников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Педагогический класс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Январь 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1"/>
                  </a:ext>
                </a:extLst>
              </a:tr>
              <a:tr h="710765">
                <a:tc>
                  <a:txBody>
                    <a:bodyPr/>
                    <a:lstStyle/>
                    <a:p>
                      <a:pPr algn="just">
                        <a:spcAft>
                          <a:spcPts val="0"/>
                        </a:spcAft>
                      </a:pPr>
                      <a:r>
                        <a:rPr lang="ru-RU" sz="1200">
                          <a:effectLst/>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Оценка экологической обстановки. Сбор и обработка информации, анкетирование, опрос общественного мнения учащихся, педагогов, родителей, жителей села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Педагогический класс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Январь 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2"/>
                  </a:ext>
                </a:extLst>
              </a:tr>
              <a:tr h="473843">
                <a:tc>
                  <a:txBody>
                    <a:bodyPr/>
                    <a:lstStyle/>
                    <a:p>
                      <a:pPr algn="just">
                        <a:spcAft>
                          <a:spcPts val="0"/>
                        </a:spcAft>
                      </a:pPr>
                      <a:r>
                        <a:rPr lang="ru-RU" sz="12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Определение цели и задач проекта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Педагогический класс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Февраль</a:t>
                      </a:r>
                    </a:p>
                    <a:p>
                      <a:pPr algn="just">
                        <a:spcAft>
                          <a:spcPts val="0"/>
                        </a:spcAft>
                      </a:pPr>
                      <a:r>
                        <a:rPr lang="ru-RU" sz="1200">
                          <a:effectLst/>
                        </a:rPr>
                        <a:t>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3"/>
                  </a:ext>
                </a:extLst>
              </a:tr>
              <a:tr h="319978">
                <a:tc>
                  <a:txBody>
                    <a:bodyPr/>
                    <a:lstStyle/>
                    <a:p>
                      <a:pPr algn="just">
                        <a:spcAft>
                          <a:spcPts val="0"/>
                        </a:spcAft>
                      </a:pPr>
                      <a:r>
                        <a:rPr lang="ru-RU" sz="1200">
                          <a:effectLst/>
                        </a:rPr>
                        <a:t>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Организовать ярмарку среди обучающихся 1-11 классов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Руководитель группы</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Март 2024г</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4"/>
                  </a:ext>
                </a:extLst>
              </a:tr>
              <a:tr h="473843">
                <a:tc>
                  <a:txBody>
                    <a:bodyPr/>
                    <a:lstStyle/>
                    <a:p>
                      <a:pPr algn="just">
                        <a:spcAft>
                          <a:spcPts val="0"/>
                        </a:spcAft>
                      </a:pPr>
                      <a:r>
                        <a:rPr lang="ru-RU" sz="1200">
                          <a:effectLst/>
                        </a:rPr>
                        <a:t>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Закупка и завоз необходимых материалов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Руководитель группы, педагогический класс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Апрель 2024 г</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5"/>
                  </a:ext>
                </a:extLst>
              </a:tr>
              <a:tr h="473843">
                <a:tc>
                  <a:txBody>
                    <a:bodyPr/>
                    <a:lstStyle/>
                    <a:p>
                      <a:pPr algn="just">
                        <a:spcAft>
                          <a:spcPts val="0"/>
                        </a:spcAft>
                      </a:pPr>
                      <a:r>
                        <a:rPr lang="ru-RU" sz="1200">
                          <a:effectLst/>
                        </a:rPr>
                        <a:t>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Разметка и трамбовка площадки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Учитель технологии, педагогический класс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Апрель 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6"/>
                  </a:ext>
                </a:extLst>
              </a:tr>
              <a:tr h="473843">
                <a:tc>
                  <a:txBody>
                    <a:bodyPr/>
                    <a:lstStyle/>
                    <a:p>
                      <a:pPr algn="just">
                        <a:spcAft>
                          <a:spcPts val="0"/>
                        </a:spcAft>
                      </a:pPr>
                      <a:r>
                        <a:rPr lang="ru-RU" sz="1200">
                          <a:effectLst/>
                        </a:rPr>
                        <a:t>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Засыпка щебенкой дорожки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Педагогический класс, волонтёры</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Май 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7"/>
                  </a:ext>
                </a:extLst>
              </a:tr>
              <a:tr h="947687">
                <a:tc>
                  <a:txBody>
                    <a:bodyPr/>
                    <a:lstStyle/>
                    <a:p>
                      <a:pPr algn="just">
                        <a:spcAft>
                          <a:spcPts val="0"/>
                        </a:spcAft>
                      </a:pPr>
                      <a:r>
                        <a:rPr lang="ru-RU" sz="1200">
                          <a:effectLst/>
                        </a:rPr>
                        <a:t>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Монтаж стола и деревянных скамеек в зоне отдыха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Учитель технологии, руководитель проекта, педагогический класс, волонтёры</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Май 2024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8"/>
                  </a:ext>
                </a:extLst>
              </a:tr>
              <a:tr h="710765">
                <a:tc>
                  <a:txBody>
                    <a:bodyPr/>
                    <a:lstStyle/>
                    <a:p>
                      <a:pPr algn="just">
                        <a:spcAft>
                          <a:spcPts val="0"/>
                        </a:spcAft>
                      </a:pPr>
                      <a:r>
                        <a:rPr lang="ru-RU" sz="1200">
                          <a:effectLst/>
                        </a:rPr>
                        <a:t>9.</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a:effectLst/>
                        </a:rPr>
                        <a:t>Установка скамеек</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Руководитель проекта, педагогический класс, волонтёры</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Май 2024</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a:p>
                  </a:txBody>
                  <a:tcPr marL="0" marR="0" marT="0" marB="0" anchor="ctr"/>
                </a:tc>
                <a:extLst>
                  <a:ext uri="{0D108BD9-81ED-4DB2-BD59-A6C34878D82A}">
                    <a16:rowId xmlns:a16="http://schemas.microsoft.com/office/drawing/2014/main" val="10009"/>
                  </a:ext>
                </a:extLst>
              </a:tr>
              <a:tr h="710765">
                <a:tc>
                  <a:txBody>
                    <a:bodyPr/>
                    <a:lstStyle/>
                    <a:p>
                      <a:pPr algn="just">
                        <a:spcAft>
                          <a:spcPts val="0"/>
                        </a:spcAft>
                      </a:pPr>
                      <a:r>
                        <a:rPr lang="ru-RU" sz="12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Установка клумб, засыпка </a:t>
                      </a:r>
                      <a:r>
                        <a:rPr lang="ru-RU" sz="1200" dirty="0" smtClean="0">
                          <a:effectLst/>
                        </a:rPr>
                        <a:t>грунтом, посадка цветов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Руководитель проекта,   педагогический класс, волонтёры</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pPr algn="just">
                        <a:spcAft>
                          <a:spcPts val="0"/>
                        </a:spcAft>
                      </a:pPr>
                      <a:r>
                        <a:rPr lang="ru-RU" sz="1200" dirty="0">
                          <a:effectLst/>
                        </a:rPr>
                        <a:t>Май 2024</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173" marR="34173" marT="0" marB="0"/>
                </a:tc>
                <a:tc>
                  <a:txBody>
                    <a:bodyPr/>
                    <a:lstStyle/>
                    <a:p>
                      <a:endParaRPr lang="ru-RU" dirty="0"/>
                    </a:p>
                  </a:txBody>
                  <a:tcPr marL="0" marR="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844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4212" y="145473"/>
            <a:ext cx="10735397" cy="966356"/>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Согласование проекта</a:t>
            </a:r>
            <a:endParaRPr lang="ru-RU" sz="38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7699" y="3922826"/>
            <a:ext cx="3780837" cy="2835628"/>
          </a:xfrm>
          <a:prstGeom prst="rect">
            <a:avLst/>
          </a:prstGeom>
          <a:ln>
            <a:noFill/>
          </a:ln>
          <a:effectLst>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539" y="2409720"/>
            <a:ext cx="4975495" cy="2805043"/>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65" y="1089083"/>
            <a:ext cx="3630878" cy="2723159"/>
          </a:xfrm>
          <a:prstGeom prst="rect">
            <a:avLst/>
          </a:prstGeom>
          <a:ln>
            <a:noFill/>
          </a:ln>
          <a:effectLst>
            <a:softEdge rad="112500"/>
          </a:effectLst>
        </p:spPr>
      </p:pic>
    </p:spTree>
    <p:extLst>
      <p:ext uri="{BB962C8B-B14F-4D97-AF65-F5344CB8AC3E}">
        <p14:creationId xmlns:p14="http://schemas.microsoft.com/office/powerpoint/2010/main" val="1942709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5118" y="121919"/>
            <a:ext cx="8001000" cy="774701"/>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Реализация проекта</a:t>
            </a:r>
            <a:endParaRPr lang="ru-RU"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72" y="1113065"/>
            <a:ext cx="4953000" cy="371475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847" y="2430417"/>
            <a:ext cx="5520267" cy="4140200"/>
          </a:xfrm>
          <a:prstGeom prst="rect">
            <a:avLst/>
          </a:prstGeom>
          <a:ln>
            <a:noFill/>
          </a:ln>
          <a:effectLst>
            <a:softEdge rad="112500"/>
          </a:effectLst>
        </p:spPr>
      </p:pic>
    </p:spTree>
    <p:extLst>
      <p:ext uri="{BB962C8B-B14F-4D97-AF65-F5344CB8AC3E}">
        <p14:creationId xmlns:p14="http://schemas.microsoft.com/office/powerpoint/2010/main" val="3217640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90712" y="-381001"/>
            <a:ext cx="8001000" cy="1320801"/>
          </a:xfrm>
        </p:spPr>
        <p:txBody>
          <a:bodyPr>
            <a:normAutofit/>
          </a:bodyPr>
          <a:lstStyle/>
          <a:p>
            <a:pPr algn="ctr"/>
            <a:r>
              <a:rPr lang="ru-RU" sz="3800" b="1" dirty="0" smtClean="0">
                <a:latin typeface="Times New Roman" panose="02020603050405020304" pitchFamily="18" charset="0"/>
                <a:cs typeface="Times New Roman" panose="02020603050405020304" pitchFamily="18" charset="0"/>
              </a:rPr>
              <a:t>Реализация Проекта</a:t>
            </a:r>
            <a:endParaRPr lang="ru-RU" sz="38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700" y="1128562"/>
            <a:ext cx="3631802" cy="466263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939800"/>
            <a:ext cx="3632200" cy="2724150"/>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666" y="3873500"/>
            <a:ext cx="3725333" cy="279400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9666" y="977900"/>
            <a:ext cx="3581400" cy="2686050"/>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00" y="3938587"/>
            <a:ext cx="3638550" cy="2728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7032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TM03457444[[fn=Базис]]</Template>
  <TotalTime>2024</TotalTime>
  <Words>1008</Words>
  <Application>Microsoft Office PowerPoint</Application>
  <PresentationFormat>Широкоэкранный</PresentationFormat>
  <Paragraphs>148</Paragraphs>
  <Slides>20</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Calibri</vt:lpstr>
      <vt:lpstr>Century Gothic</vt:lpstr>
      <vt:lpstr>Times New Roman</vt:lpstr>
      <vt:lpstr>Wingdings</vt:lpstr>
      <vt:lpstr>Wingdings 3</vt:lpstr>
      <vt:lpstr>Сектор</vt:lpstr>
      <vt:lpstr>Муниципальное бюджетное общеобразовательное учреждение Новосолкушинская средняя общеобразовательная Школа</vt:lpstr>
      <vt:lpstr>АКТУАЛЬНОСТЬ</vt:lpstr>
      <vt:lpstr>Цели Проекта</vt:lpstr>
      <vt:lpstr>Задачи проекта </vt:lpstr>
      <vt:lpstr>ЭТАПЫ РЕАЛИЗАЦИИ ПРОЕКТА</vt:lpstr>
      <vt:lpstr> </vt:lpstr>
      <vt:lpstr>Согласование проекта</vt:lpstr>
      <vt:lpstr>Реализация проекта</vt:lpstr>
      <vt:lpstr>Реализация Проекта</vt:lpstr>
      <vt:lpstr>Реализация Проекта</vt:lpstr>
      <vt:lpstr>Реализация Проекта</vt:lpstr>
      <vt:lpstr>Презентация PowerPoint</vt:lpstr>
      <vt:lpstr>Требования, предъявляемые к ландшафтному дизайну школьного двора </vt:lpstr>
      <vt:lpstr>В процессе выполнения проекта были  достигнуты следующие результаты: </vt:lpstr>
      <vt:lpstr>Возникшие риски</vt:lpstr>
      <vt:lpstr>Презентация PowerPoint</vt:lpstr>
      <vt:lpstr>Презентация PowerPoint</vt:lpstr>
      <vt:lpstr>Смета благоустройства и озеленения участка </vt:lpstr>
      <vt:lpstr>СПИСОК ИСПОЛЬЗОВАННОЙ ЛИТЕРАТУРЫ И ИСТОЧНИКОВ</vt:lpstr>
      <vt:lpstr>Спасибо за внимание!</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хьасай</cp:lastModifiedBy>
  <cp:revision>57</cp:revision>
  <dcterms:created xsi:type="dcterms:W3CDTF">2024-05-14T16:38:02Z</dcterms:created>
  <dcterms:modified xsi:type="dcterms:W3CDTF">2024-05-28T19:05:01Z</dcterms:modified>
</cp:coreProperties>
</file>